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90" r:id="rId5"/>
    <p:sldId id="296" r:id="rId6"/>
    <p:sldId id="260" r:id="rId7"/>
    <p:sldId id="261" r:id="rId8"/>
    <p:sldId id="278" r:id="rId9"/>
    <p:sldId id="267" r:id="rId10"/>
    <p:sldId id="297" r:id="rId11"/>
    <p:sldId id="269" r:id="rId12"/>
    <p:sldId id="270" r:id="rId13"/>
    <p:sldId id="280" r:id="rId14"/>
    <p:sldId id="271" r:id="rId15"/>
    <p:sldId id="294" r:id="rId16"/>
    <p:sldId id="274" r:id="rId17"/>
    <p:sldId id="295" r:id="rId18"/>
    <p:sldId id="276" r:id="rId19"/>
  </p:sldIdLst>
  <p:sldSz cx="9144000" cy="6858000" type="screen4x3"/>
  <p:notesSz cx="7104063" cy="1023461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FF33"/>
    <a:srgbClr val="FFFFCC"/>
    <a:srgbClr val="CCFFCC"/>
    <a:srgbClr val="00CC66"/>
    <a:srgbClr val="00FF00"/>
    <a:srgbClr val="7094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36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-1944" y="-77"/>
      </p:cViewPr>
      <p:guideLst>
        <p:guide orient="horz" pos="3667"/>
        <p:guide orient="horz" pos="984"/>
        <p:guide orient="horz" pos="519"/>
        <p:guide orient="horz" pos="2555"/>
        <p:guide pos="353"/>
        <p:guide pos="5642"/>
        <p:guide pos="272"/>
        <p:guide pos="50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0423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+slo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SA60674\Desktop\A_logo_rood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5821363"/>
            <a:ext cx="1063625" cy="104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958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2"/>
          <p:cNvSpPr txBox="1">
            <a:spLocks/>
          </p:cNvSpPr>
          <p:nvPr userDrawn="1"/>
        </p:nvSpPr>
        <p:spPr>
          <a:xfrm>
            <a:off x="428625" y="500063"/>
            <a:ext cx="8215313" cy="928687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BE" sz="40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e210f6be-07be-42ae-a946-d2ee92205db4" descr="0118BBA8-492D-4D45-8F49-72B88C9A24A7@stad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143625"/>
            <a:ext cx="9683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 userDrawn="1"/>
        </p:nvSpPr>
        <p:spPr>
          <a:xfrm>
            <a:off x="444292" y="6453336"/>
            <a:ext cx="3312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 smtClean="0">
                <a:latin typeface="+mj-lt"/>
                <a:cs typeface="Calibri" pitchFamily="34" charset="0"/>
              </a:rPr>
              <a:t>Stadsontwikkeling</a:t>
            </a:r>
            <a:endParaRPr lang="nl-BE" sz="1100" dirty="0"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100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723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21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2"/>
          <p:cNvSpPr txBox="1">
            <a:spLocks/>
          </p:cNvSpPr>
          <p:nvPr/>
        </p:nvSpPr>
        <p:spPr bwMode="auto">
          <a:xfrm>
            <a:off x="0" y="4050333"/>
            <a:ext cx="9144001" cy="1763958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 typeface="Arial" charset="0"/>
              <a:buNone/>
              <a:defRPr/>
            </a:pPr>
            <a:r>
              <a:rPr lang="nl-NL" sz="4200" b="1" dirty="0" err="1" smtClean="0">
                <a:solidFill>
                  <a:srgbClr val="7094AA"/>
                </a:solidFill>
                <a:latin typeface="+mj-lt"/>
                <a:cs typeface="Calibri" pitchFamily="34" charset="0"/>
              </a:rPr>
              <a:t>Bervoetstraat</a:t>
            </a:r>
            <a:endParaRPr lang="nl-NL" sz="4200" b="1" dirty="0" smtClean="0">
              <a:solidFill>
                <a:srgbClr val="7094AA"/>
              </a:solidFill>
              <a:latin typeface="+mj-lt"/>
              <a:cs typeface="Calibri" pitchFamily="34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  <a:defRPr/>
            </a:pPr>
            <a:r>
              <a:rPr lang="nl-NL" sz="4200" b="1" dirty="0" smtClean="0">
                <a:solidFill>
                  <a:srgbClr val="7094AA"/>
                </a:solidFill>
                <a:latin typeface="+mj-lt"/>
                <a:cs typeface="Calibri" pitchFamily="34" charset="0"/>
              </a:rPr>
              <a:t>projectdefinitie &amp; concept</a:t>
            </a:r>
            <a:endParaRPr lang="nl-NL" sz="2800" b="1" dirty="0" smtClean="0">
              <a:solidFill>
                <a:srgbClr val="7094AA"/>
              </a:solidFill>
              <a:latin typeface="+mj-lt"/>
              <a:cs typeface="Calibri" pitchFamily="34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  <a:defRPr/>
            </a:pPr>
            <a:r>
              <a:rPr lang="nl-NL" sz="2800" b="1" dirty="0" smtClean="0">
                <a:solidFill>
                  <a:srgbClr val="7094AA"/>
                </a:solidFill>
                <a:latin typeface="+mj-lt"/>
                <a:cs typeface="Calibri" pitchFamily="34" charset="0"/>
              </a:rPr>
              <a:t>27/10/2021</a:t>
            </a:r>
          </a:p>
        </p:txBody>
      </p:sp>
      <p:pic>
        <p:nvPicPr>
          <p:cNvPr id="6" name="Picture 2" descr="Q:\SW\02_05_Ruimtelijke_ordening\02_05_06_Visies_Projecten\01_generieke_beleidsvisies\08_dorpen_metropool_wonen\8_Bouwcode_herziening\01_procesnota\foto-kaft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684" r="-74"/>
          <a:stretch/>
        </p:blipFill>
        <p:spPr bwMode="auto">
          <a:xfrm>
            <a:off x="0" y="0"/>
            <a:ext cx="9150761" cy="405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365" y="5821975"/>
            <a:ext cx="1041187" cy="104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0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431799" y="0"/>
            <a:ext cx="852487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4200" dirty="0" smtClean="0"/>
              <a:t>Analyse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20" y="2469192"/>
            <a:ext cx="8783054" cy="2882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31369" y="1262459"/>
            <a:ext cx="85253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nl-BE" sz="2400" dirty="0" smtClean="0">
                <a:cs typeface="Arial" charset="0"/>
              </a:rPr>
              <a:t>Bestaande toestand: 4 parkeerplaatsen</a:t>
            </a:r>
            <a:endParaRPr lang="nl-BE" sz="2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0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Q:\SW\02_05_Ruimtelijke_ordening\02_05_06_Visies_Projecten\01_generieke_beleidsvisies\08_dorpen_metropool_wonen\8_Bouwcode_herziening\01_procesnota\foto-kaft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684" r="-74"/>
          <a:stretch/>
        </p:blipFill>
        <p:spPr bwMode="auto">
          <a:xfrm>
            <a:off x="0" y="0"/>
            <a:ext cx="9150761" cy="405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tekst 2"/>
          <p:cNvSpPr txBox="1">
            <a:spLocks/>
          </p:cNvSpPr>
          <p:nvPr/>
        </p:nvSpPr>
        <p:spPr bwMode="auto">
          <a:xfrm>
            <a:off x="0" y="4050333"/>
            <a:ext cx="9150761" cy="1763958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 typeface="Arial" charset="0"/>
              <a:buNone/>
              <a:defRPr/>
            </a:pPr>
            <a:r>
              <a:rPr lang="nl-NL" sz="4200" b="1" dirty="0" smtClean="0">
                <a:solidFill>
                  <a:srgbClr val="7094AA"/>
                </a:solidFill>
                <a:latin typeface="+mj-lt"/>
                <a:cs typeface="Calibri" pitchFamily="34" charset="0"/>
              </a:rPr>
              <a:t>Algemene randvoorwaarden</a:t>
            </a:r>
            <a:endParaRPr lang="nl-NL" sz="2800" b="1" dirty="0" smtClean="0">
              <a:solidFill>
                <a:srgbClr val="7094AA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72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431799" y="-1"/>
            <a:ext cx="852487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4200" dirty="0" smtClean="0"/>
              <a:t>Algemene randvoorwaarden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31369" y="1564123"/>
            <a:ext cx="84963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nl-BE" sz="2400" dirty="0" err="1" smtClean="0">
                <a:cs typeface="Arial" charset="0"/>
              </a:rPr>
              <a:t>schoolstraat</a:t>
            </a:r>
            <a:endParaRPr lang="nl-BE" sz="2400" dirty="0" smtClean="0">
              <a:cs typeface="Arial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nl-BE" sz="2400" dirty="0" smtClean="0">
                <a:cs typeface="Arial" charset="0"/>
              </a:rPr>
              <a:t>woonerf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nl-BE" sz="2400" dirty="0" smtClean="0">
                <a:cs typeface="Arial" charset="0"/>
              </a:rPr>
              <a:t>bomen te behouden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nl-BE" sz="2400" dirty="0" smtClean="0">
                <a:cs typeface="Arial" charset="0"/>
              </a:rPr>
              <a:t>verlichting te vernieuwen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nl-BE" sz="2400" dirty="0" smtClean="0">
                <a:cs typeface="Arial" charset="0"/>
              </a:rPr>
              <a:t>riolering te vernieuwen of </a:t>
            </a:r>
            <a:r>
              <a:rPr lang="nl-BE" sz="2400" dirty="0" err="1" smtClean="0">
                <a:cs typeface="Arial" charset="0"/>
              </a:rPr>
              <a:t>relining</a:t>
            </a:r>
            <a:endParaRPr lang="nl-BE" sz="2400" dirty="0" smtClean="0">
              <a:cs typeface="Arial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nl-BE" sz="2400" dirty="0" smtClean="0">
                <a:cs typeface="Arial" charset="0"/>
              </a:rPr>
              <a:t>rijrichting omkeren</a:t>
            </a:r>
            <a:endParaRPr lang="nl-BE" sz="2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88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Q:\SW\02_05_Ruimtelijke_ordening\02_05_06_Visies_Projecten\01_generieke_beleidsvisies\08_dorpen_metropool_wonen\8_Bouwcode_herziening\01_procesnota\foto-kaft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684" r="-74"/>
          <a:stretch/>
        </p:blipFill>
        <p:spPr bwMode="auto">
          <a:xfrm>
            <a:off x="0" y="0"/>
            <a:ext cx="9150761" cy="405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tekst 2"/>
          <p:cNvSpPr txBox="1">
            <a:spLocks/>
          </p:cNvSpPr>
          <p:nvPr/>
        </p:nvSpPr>
        <p:spPr bwMode="auto">
          <a:xfrm>
            <a:off x="0" y="4050333"/>
            <a:ext cx="9150761" cy="1763958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 typeface="Arial" charset="0"/>
              <a:buNone/>
              <a:defRPr/>
            </a:pPr>
            <a:r>
              <a:rPr lang="nl-NL" sz="4200" b="1" dirty="0" smtClean="0">
                <a:solidFill>
                  <a:srgbClr val="7094AA"/>
                </a:solidFill>
                <a:latin typeface="+mj-lt"/>
                <a:cs typeface="Calibri" pitchFamily="34" charset="0"/>
              </a:rPr>
              <a:t>Mobiliteitsvoorwaarden</a:t>
            </a:r>
            <a:endParaRPr lang="nl-NL" sz="2800" b="1" dirty="0" smtClean="0">
              <a:solidFill>
                <a:srgbClr val="7094AA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72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431799" y="-1"/>
            <a:ext cx="852487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4200" dirty="0" smtClean="0"/>
              <a:t>Mobiliteitsvoorwaarden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31369" y="1564123"/>
            <a:ext cx="84963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nl-BE" sz="2400" dirty="0" smtClean="0">
                <a:cs typeface="Arial" charset="0"/>
              </a:rPr>
              <a:t>woonerf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nl-BE" sz="2400" dirty="0" smtClean="0">
                <a:cs typeface="Arial" charset="0"/>
              </a:rPr>
              <a:t>snelheidsregime 20 km/h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nl-BE" sz="2400" dirty="0" smtClean="0">
                <a:cs typeface="Arial" charset="0"/>
              </a:rPr>
              <a:t>snelheidsremmers nodig (</a:t>
            </a:r>
            <a:r>
              <a:rPr lang="nl-BE" sz="2400" dirty="0" err="1" smtClean="0">
                <a:cs typeface="Arial" charset="0"/>
              </a:rPr>
              <a:t>asverschuiving</a:t>
            </a:r>
            <a:r>
              <a:rPr lang="nl-BE" sz="2400" dirty="0" smtClean="0">
                <a:cs typeface="Arial" charset="0"/>
              </a:rPr>
              <a:t>)</a:t>
            </a:r>
            <a:endParaRPr lang="nl-BE" sz="2400" dirty="0" smtClean="0">
              <a:cs typeface="Arial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nl-BE" sz="2400" dirty="0" smtClean="0">
                <a:cs typeface="Arial" charset="0"/>
              </a:rPr>
              <a:t>voorrangsregeling: voorrang van rechts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nl-BE" sz="2400" dirty="0" smtClean="0">
                <a:cs typeface="Arial" charset="0"/>
              </a:rPr>
              <a:t>verkeerssamenstelling: gemengd </a:t>
            </a:r>
            <a:r>
              <a:rPr lang="nl-BE" sz="2400" dirty="0" smtClean="0">
                <a:cs typeface="Arial" charset="0"/>
              </a:rPr>
              <a:t>verkeer</a:t>
            </a:r>
            <a:endParaRPr lang="nl-BE" sz="24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96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431799" y="-1"/>
            <a:ext cx="852487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4200" dirty="0" smtClean="0"/>
              <a:t>Mobiliteitsvoorwaarden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31369" y="1564123"/>
            <a:ext cx="84963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nl-BE" sz="2400" dirty="0" smtClean="0">
                <a:cs typeface="Arial" charset="0"/>
              </a:rPr>
              <a:t>laad en </a:t>
            </a:r>
            <a:r>
              <a:rPr lang="nl-BE" sz="2400" dirty="0" smtClean="0">
                <a:cs typeface="Arial" charset="0"/>
              </a:rPr>
              <a:t>losmogelijkheid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nl-BE" sz="2400" dirty="0" smtClean="0">
                <a:cs typeface="Arial" charset="0"/>
              </a:rPr>
              <a:t>rijrichting van Begijnenstraat naar Schermersstraat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nl-BE" sz="2400" dirty="0" smtClean="0">
                <a:cs typeface="Arial" charset="0"/>
              </a:rPr>
              <a:t>fietsen </a:t>
            </a:r>
            <a:r>
              <a:rPr lang="nl-BE" sz="2400" dirty="0" smtClean="0">
                <a:cs typeface="Arial" charset="0"/>
              </a:rPr>
              <a:t>in beide richtingen toegelaten + </a:t>
            </a:r>
            <a:r>
              <a:rPr lang="nl-BE" sz="2400" dirty="0" err="1" smtClean="0">
                <a:cs typeface="Arial" charset="0"/>
              </a:rPr>
              <a:t>speedpedelecs</a:t>
            </a:r>
            <a:endParaRPr lang="nl-BE" sz="2400" dirty="0" smtClean="0">
              <a:cs typeface="Arial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nl-BE" sz="2400" dirty="0" smtClean="0">
                <a:cs typeface="Arial" charset="0"/>
              </a:rPr>
              <a:t>schoolomgeving: groene banden, bord en sticker A23, vlaggenmast</a:t>
            </a:r>
            <a:endParaRPr lang="nl-BE" sz="2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3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Q:\SW\02_05_Ruimtelijke_ordening\02_05_06_Visies_Projecten\01_generieke_beleidsvisies\08_dorpen_metropool_wonen\8_Bouwcode_herziening\01_procesnota\foto-kaft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684" r="-74"/>
          <a:stretch/>
        </p:blipFill>
        <p:spPr bwMode="auto">
          <a:xfrm>
            <a:off x="0" y="0"/>
            <a:ext cx="9150761" cy="405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tekst 2"/>
          <p:cNvSpPr txBox="1">
            <a:spLocks/>
          </p:cNvSpPr>
          <p:nvPr/>
        </p:nvSpPr>
        <p:spPr bwMode="auto">
          <a:xfrm>
            <a:off x="0" y="4050333"/>
            <a:ext cx="9150761" cy="1763958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 typeface="Arial" charset="0"/>
              <a:buNone/>
              <a:defRPr/>
            </a:pPr>
            <a:r>
              <a:rPr lang="nl-NL" sz="4200" b="1" dirty="0" smtClean="0">
                <a:solidFill>
                  <a:srgbClr val="7094AA"/>
                </a:solidFill>
                <a:latin typeface="+mj-lt"/>
                <a:cs typeface="Calibri" pitchFamily="34" charset="0"/>
              </a:rPr>
              <a:t>Concept</a:t>
            </a:r>
            <a:endParaRPr lang="nl-NL" sz="2800" b="1" dirty="0" smtClean="0">
              <a:solidFill>
                <a:srgbClr val="7094AA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04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431799" y="0"/>
            <a:ext cx="852487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4200" dirty="0" smtClean="0"/>
              <a:t>Concept                        </a:t>
            </a: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431369" y="1564123"/>
            <a:ext cx="84963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nl-BE" sz="2400" dirty="0" smtClean="0">
                <a:cs typeface="Arial" charset="0"/>
              </a:rPr>
              <a:t>woonerf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nl-BE" sz="2400" dirty="0">
                <a:cs typeface="Arial" charset="0"/>
              </a:rPr>
              <a:t>v</a:t>
            </a:r>
            <a:r>
              <a:rPr lang="nl-BE" sz="2400" dirty="0" smtClean="0">
                <a:cs typeface="Arial" charset="0"/>
              </a:rPr>
              <a:t>erkeersplateau </a:t>
            </a:r>
            <a:r>
              <a:rPr lang="nl-BE" sz="2400" dirty="0" err="1" smtClean="0">
                <a:cs typeface="Arial" charset="0"/>
              </a:rPr>
              <a:t>thv</a:t>
            </a:r>
            <a:r>
              <a:rPr lang="nl-BE" sz="2400" dirty="0" smtClean="0">
                <a:cs typeface="Arial" charset="0"/>
              </a:rPr>
              <a:t> </a:t>
            </a:r>
            <a:r>
              <a:rPr lang="nl-BE" sz="2400" dirty="0" err="1" smtClean="0">
                <a:cs typeface="Arial" charset="0"/>
              </a:rPr>
              <a:t>Terninckstraat</a:t>
            </a:r>
            <a:r>
              <a:rPr lang="nl-BE" sz="2400" dirty="0" smtClean="0">
                <a:cs typeface="Arial" charset="0"/>
              </a:rPr>
              <a:t>/Schermersstraat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nl-BE" sz="2400" dirty="0">
                <a:cs typeface="Arial" charset="0"/>
              </a:rPr>
              <a:t>b</a:t>
            </a:r>
            <a:r>
              <a:rPr lang="nl-BE" sz="2400" dirty="0" smtClean="0">
                <a:cs typeface="Arial" charset="0"/>
              </a:rPr>
              <a:t>estaande bomen te behouden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nl-BE" sz="2400" dirty="0">
                <a:cs typeface="Arial" charset="0"/>
              </a:rPr>
              <a:t>n</a:t>
            </a:r>
            <a:r>
              <a:rPr lang="nl-BE" sz="2400" dirty="0" smtClean="0">
                <a:cs typeface="Arial" charset="0"/>
              </a:rPr>
              <a:t>ieuwe bomen in grote open plantvakken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nl-BE" sz="2400" dirty="0">
                <a:cs typeface="Arial" charset="0"/>
              </a:rPr>
              <a:t>laad en </a:t>
            </a:r>
            <a:r>
              <a:rPr lang="nl-BE" sz="2400" dirty="0" err="1">
                <a:cs typeface="Arial" charset="0"/>
              </a:rPr>
              <a:t>loszone</a:t>
            </a:r>
            <a:endParaRPr lang="nl-BE" sz="2400" dirty="0">
              <a:cs typeface="Arial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nl-BE" sz="2400" dirty="0" smtClean="0">
                <a:cs typeface="Arial" charset="0"/>
              </a:rPr>
              <a:t>maatregelen </a:t>
            </a:r>
            <a:r>
              <a:rPr lang="nl-BE" sz="2400" dirty="0" err="1" smtClean="0">
                <a:cs typeface="Arial" charset="0"/>
              </a:rPr>
              <a:t>ifv</a:t>
            </a:r>
            <a:r>
              <a:rPr lang="nl-BE" sz="2400" dirty="0" smtClean="0">
                <a:cs typeface="Arial" charset="0"/>
              </a:rPr>
              <a:t> vergroening/waterinfiltratie</a:t>
            </a:r>
          </a:p>
          <a:p>
            <a:pPr marL="800100" lvl="1" indent="-342900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nl-BE" sz="2400" dirty="0">
                <a:cs typeface="Arial" charset="0"/>
              </a:rPr>
              <a:t>u</a:t>
            </a:r>
            <a:r>
              <a:rPr lang="nl-BE" sz="2400" dirty="0" smtClean="0">
                <a:cs typeface="Arial" charset="0"/>
              </a:rPr>
              <a:t>it te werken in fase voorontwerp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nl-BE" sz="2400" dirty="0">
                <a:cs typeface="Arial" charset="0"/>
              </a:rPr>
              <a:t>s</a:t>
            </a:r>
            <a:r>
              <a:rPr lang="nl-BE" sz="2400" dirty="0" smtClean="0">
                <a:cs typeface="Arial" charset="0"/>
              </a:rPr>
              <a:t>traatmeubilair</a:t>
            </a:r>
          </a:p>
          <a:p>
            <a:pPr marL="800100" lvl="1" indent="-342900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nl-BE" sz="2400" dirty="0">
                <a:cs typeface="Arial" charset="0"/>
              </a:rPr>
              <a:t>t</a:t>
            </a:r>
            <a:r>
              <a:rPr lang="nl-BE" sz="2400" dirty="0" smtClean="0">
                <a:cs typeface="Arial" charset="0"/>
              </a:rPr>
              <a:t>e voorzien in fase voorontwerp</a:t>
            </a:r>
            <a:endParaRPr lang="nl-BE" sz="2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75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431799" y="0"/>
            <a:ext cx="852487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4200" dirty="0" smtClean="0"/>
              <a:t>Concept         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" y="1816609"/>
            <a:ext cx="8524875" cy="250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Vrije vorm 2"/>
          <p:cNvSpPr/>
          <p:nvPr/>
        </p:nvSpPr>
        <p:spPr>
          <a:xfrm>
            <a:off x="6934200" y="3289935"/>
            <a:ext cx="1177290" cy="701040"/>
          </a:xfrm>
          <a:custGeom>
            <a:avLst/>
            <a:gdLst>
              <a:gd name="connsiteX0" fmla="*/ 1154430 w 1177290"/>
              <a:gd name="connsiteY0" fmla="*/ 0 h 701040"/>
              <a:gd name="connsiteX1" fmla="*/ 1177290 w 1177290"/>
              <a:gd name="connsiteY1" fmla="*/ 171450 h 701040"/>
              <a:gd name="connsiteX2" fmla="*/ 1049655 w 1177290"/>
              <a:gd name="connsiteY2" fmla="*/ 194310 h 701040"/>
              <a:gd name="connsiteX3" fmla="*/ 971550 w 1177290"/>
              <a:gd name="connsiteY3" fmla="*/ 213360 h 701040"/>
              <a:gd name="connsiteX4" fmla="*/ 899160 w 1177290"/>
              <a:gd name="connsiteY4" fmla="*/ 247650 h 701040"/>
              <a:gd name="connsiteX5" fmla="*/ 81915 w 1177290"/>
              <a:gd name="connsiteY5" fmla="*/ 701040 h 701040"/>
              <a:gd name="connsiteX6" fmla="*/ 0 w 1177290"/>
              <a:gd name="connsiteY6" fmla="*/ 541020 h 701040"/>
              <a:gd name="connsiteX7" fmla="*/ 857250 w 1177290"/>
              <a:gd name="connsiteY7" fmla="*/ 68580 h 701040"/>
              <a:gd name="connsiteX8" fmla="*/ 944880 w 1177290"/>
              <a:gd name="connsiteY8" fmla="*/ 34290 h 701040"/>
              <a:gd name="connsiteX9" fmla="*/ 1038225 w 1177290"/>
              <a:gd name="connsiteY9" fmla="*/ 15240 h 701040"/>
              <a:gd name="connsiteX10" fmla="*/ 1154430 w 1177290"/>
              <a:gd name="connsiteY10" fmla="*/ 0 h 70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7290" h="701040">
                <a:moveTo>
                  <a:pt x="1154430" y="0"/>
                </a:moveTo>
                <a:lnTo>
                  <a:pt x="1177290" y="171450"/>
                </a:lnTo>
                <a:lnTo>
                  <a:pt x="1049655" y="194310"/>
                </a:lnTo>
                <a:lnTo>
                  <a:pt x="971550" y="213360"/>
                </a:lnTo>
                <a:lnTo>
                  <a:pt x="899160" y="247650"/>
                </a:lnTo>
                <a:lnTo>
                  <a:pt x="81915" y="701040"/>
                </a:lnTo>
                <a:lnTo>
                  <a:pt x="0" y="541020"/>
                </a:lnTo>
                <a:lnTo>
                  <a:pt x="857250" y="68580"/>
                </a:lnTo>
                <a:lnTo>
                  <a:pt x="944880" y="34290"/>
                </a:lnTo>
                <a:lnTo>
                  <a:pt x="1038225" y="15240"/>
                </a:lnTo>
                <a:lnTo>
                  <a:pt x="1154430" y="0"/>
                </a:lnTo>
                <a:close/>
              </a:path>
            </a:pathLst>
          </a:custGeom>
          <a:pattFill prst="weave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/>
          <p:cNvSpPr/>
          <p:nvPr/>
        </p:nvSpPr>
        <p:spPr>
          <a:xfrm rot="965449">
            <a:off x="2838896" y="2947008"/>
            <a:ext cx="362962" cy="137919"/>
          </a:xfrm>
          <a:prstGeom prst="rect">
            <a:avLst/>
          </a:prstGeom>
          <a:pattFill prst="ltVert">
            <a:fgClr>
              <a:srgbClr val="00CC66"/>
            </a:fgClr>
            <a:bgClr>
              <a:schemeClr val="bg1"/>
            </a:bgClr>
          </a:pattFill>
          <a:ln>
            <a:noFill/>
          </a:ln>
          <a:scene3d>
            <a:camera prst="orthographicFront">
              <a:rot lat="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/>
          <p:cNvSpPr/>
          <p:nvPr/>
        </p:nvSpPr>
        <p:spPr>
          <a:xfrm>
            <a:off x="4754880" y="3285529"/>
            <a:ext cx="365084" cy="137691"/>
          </a:xfrm>
          <a:prstGeom prst="rect">
            <a:avLst/>
          </a:prstGeom>
          <a:pattFill prst="ltVert">
            <a:fgClr>
              <a:srgbClr val="00CC66"/>
            </a:fgClr>
            <a:bgClr>
              <a:schemeClr val="bg1"/>
            </a:bgClr>
          </a:pattFill>
          <a:ln>
            <a:noFill/>
          </a:ln>
          <a:scene3d>
            <a:camera prst="orthographicFront">
              <a:rot lat="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hthoek 13"/>
          <p:cNvSpPr/>
          <p:nvPr/>
        </p:nvSpPr>
        <p:spPr>
          <a:xfrm>
            <a:off x="4907278" y="3288029"/>
            <a:ext cx="212685" cy="106615"/>
          </a:xfrm>
          <a:prstGeom prst="rect">
            <a:avLst/>
          </a:prstGeom>
          <a:solidFill>
            <a:srgbClr val="CCFF33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Ovaal 9"/>
          <p:cNvSpPr/>
          <p:nvPr/>
        </p:nvSpPr>
        <p:spPr>
          <a:xfrm>
            <a:off x="4907278" y="3276600"/>
            <a:ext cx="154307" cy="146620"/>
          </a:xfrm>
          <a:prstGeom prst="ellipse">
            <a:avLst/>
          </a:prstGeom>
          <a:noFill/>
          <a:ln w="952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Rechthoek 14"/>
          <p:cNvSpPr/>
          <p:nvPr/>
        </p:nvSpPr>
        <p:spPr>
          <a:xfrm rot="966915">
            <a:off x="2844797" y="2927389"/>
            <a:ext cx="212685" cy="106615"/>
          </a:xfrm>
          <a:prstGeom prst="rect">
            <a:avLst/>
          </a:prstGeom>
          <a:solidFill>
            <a:srgbClr val="CCFF33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Ovaal 3"/>
          <p:cNvSpPr/>
          <p:nvPr/>
        </p:nvSpPr>
        <p:spPr>
          <a:xfrm>
            <a:off x="2865118" y="2899410"/>
            <a:ext cx="154307" cy="146620"/>
          </a:xfrm>
          <a:prstGeom prst="ellipse">
            <a:avLst/>
          </a:prstGeom>
          <a:noFill/>
          <a:ln w="952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Rechthoek 15"/>
          <p:cNvSpPr/>
          <p:nvPr/>
        </p:nvSpPr>
        <p:spPr>
          <a:xfrm rot="765165">
            <a:off x="3437908" y="3079218"/>
            <a:ext cx="212685" cy="106615"/>
          </a:xfrm>
          <a:prstGeom prst="rect">
            <a:avLst/>
          </a:prstGeom>
          <a:solidFill>
            <a:srgbClr val="CCFF33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Ovaal 10"/>
          <p:cNvSpPr/>
          <p:nvPr/>
        </p:nvSpPr>
        <p:spPr>
          <a:xfrm>
            <a:off x="3467098" y="3051810"/>
            <a:ext cx="154307" cy="146620"/>
          </a:xfrm>
          <a:prstGeom prst="ellipse">
            <a:avLst/>
          </a:prstGeom>
          <a:noFill/>
          <a:ln w="952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Rechthoek 16"/>
          <p:cNvSpPr/>
          <p:nvPr/>
        </p:nvSpPr>
        <p:spPr>
          <a:xfrm rot="611267">
            <a:off x="4403758" y="3284590"/>
            <a:ext cx="155413" cy="86396"/>
          </a:xfrm>
          <a:prstGeom prst="rect">
            <a:avLst/>
          </a:prstGeom>
          <a:solidFill>
            <a:srgbClr val="CCFF33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Ovaal 8"/>
          <p:cNvSpPr/>
          <p:nvPr/>
        </p:nvSpPr>
        <p:spPr>
          <a:xfrm>
            <a:off x="4404358" y="3248025"/>
            <a:ext cx="154307" cy="146620"/>
          </a:xfrm>
          <a:prstGeom prst="ellipse">
            <a:avLst/>
          </a:prstGeom>
          <a:noFill/>
          <a:ln w="952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Rechthoek 17"/>
          <p:cNvSpPr/>
          <p:nvPr/>
        </p:nvSpPr>
        <p:spPr>
          <a:xfrm rot="765165">
            <a:off x="3641142" y="3166345"/>
            <a:ext cx="570332" cy="106615"/>
          </a:xfrm>
          <a:prstGeom prst="rect">
            <a:avLst/>
          </a:prstGeom>
          <a:pattFill prst="smGrid">
            <a:fgClr>
              <a:schemeClr val="accent5">
                <a:lumMod val="75000"/>
              </a:schemeClr>
            </a:fgClr>
            <a:bgClr>
              <a:schemeClr val="bg1"/>
            </a:bgClr>
          </a:patt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Rechthoek 18"/>
          <p:cNvSpPr/>
          <p:nvPr/>
        </p:nvSpPr>
        <p:spPr>
          <a:xfrm rot="790874">
            <a:off x="1349427" y="2570224"/>
            <a:ext cx="633865" cy="137919"/>
          </a:xfrm>
          <a:prstGeom prst="rect">
            <a:avLst/>
          </a:prstGeom>
          <a:pattFill prst="ltVert">
            <a:fgClr>
              <a:srgbClr val="00CC66"/>
            </a:fgClr>
            <a:bgClr>
              <a:schemeClr val="bg1"/>
            </a:bgClr>
          </a:pattFill>
          <a:ln>
            <a:noFill/>
          </a:ln>
          <a:scene3d>
            <a:camera prst="orthographicFront">
              <a:rot lat="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Rechthoek 19"/>
          <p:cNvSpPr/>
          <p:nvPr/>
        </p:nvSpPr>
        <p:spPr>
          <a:xfrm rot="783351">
            <a:off x="1460760" y="2572540"/>
            <a:ext cx="407386" cy="106615"/>
          </a:xfrm>
          <a:prstGeom prst="rect">
            <a:avLst/>
          </a:prstGeom>
          <a:solidFill>
            <a:srgbClr val="CCFF33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Ovaal 20"/>
          <p:cNvSpPr/>
          <p:nvPr/>
        </p:nvSpPr>
        <p:spPr>
          <a:xfrm>
            <a:off x="1448268" y="2518378"/>
            <a:ext cx="154307" cy="146620"/>
          </a:xfrm>
          <a:prstGeom prst="ellipse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Ovaal 21"/>
          <p:cNvSpPr/>
          <p:nvPr/>
        </p:nvSpPr>
        <p:spPr>
          <a:xfrm>
            <a:off x="1724896" y="2581365"/>
            <a:ext cx="154307" cy="146620"/>
          </a:xfrm>
          <a:prstGeom prst="ellipse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Rechthoek 22"/>
          <p:cNvSpPr/>
          <p:nvPr/>
        </p:nvSpPr>
        <p:spPr>
          <a:xfrm rot="152655">
            <a:off x="5488304" y="3443930"/>
            <a:ext cx="365084" cy="137691"/>
          </a:xfrm>
          <a:prstGeom prst="rect">
            <a:avLst/>
          </a:prstGeom>
          <a:pattFill prst="ltVert">
            <a:fgClr>
              <a:srgbClr val="00CC66"/>
            </a:fgClr>
            <a:bgClr>
              <a:schemeClr val="bg1"/>
            </a:bgClr>
          </a:pattFill>
          <a:ln>
            <a:noFill/>
          </a:ln>
          <a:scene3d>
            <a:camera prst="orthographicFront">
              <a:rot lat="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Rechthoek 23"/>
          <p:cNvSpPr/>
          <p:nvPr/>
        </p:nvSpPr>
        <p:spPr>
          <a:xfrm rot="164616">
            <a:off x="5566069" y="3474254"/>
            <a:ext cx="212685" cy="106615"/>
          </a:xfrm>
          <a:prstGeom prst="rect">
            <a:avLst/>
          </a:prstGeom>
          <a:solidFill>
            <a:srgbClr val="CCFF33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Ovaal 24"/>
          <p:cNvSpPr/>
          <p:nvPr/>
        </p:nvSpPr>
        <p:spPr>
          <a:xfrm>
            <a:off x="5595257" y="3454665"/>
            <a:ext cx="154307" cy="146620"/>
          </a:xfrm>
          <a:prstGeom prst="ellipse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Rechthoek 25"/>
          <p:cNvSpPr/>
          <p:nvPr/>
        </p:nvSpPr>
        <p:spPr>
          <a:xfrm>
            <a:off x="6376036" y="3315204"/>
            <a:ext cx="278130" cy="137691"/>
          </a:xfrm>
          <a:prstGeom prst="rect">
            <a:avLst/>
          </a:prstGeom>
          <a:pattFill prst="ltVert">
            <a:fgClr>
              <a:srgbClr val="00CC66"/>
            </a:fgClr>
            <a:bgClr>
              <a:schemeClr val="bg1"/>
            </a:bgClr>
          </a:pattFill>
          <a:ln>
            <a:noFill/>
          </a:ln>
          <a:scene3d>
            <a:camera prst="orthographicFront">
              <a:rot lat="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Rechthoek 26"/>
          <p:cNvSpPr/>
          <p:nvPr/>
        </p:nvSpPr>
        <p:spPr>
          <a:xfrm>
            <a:off x="6376036" y="3316340"/>
            <a:ext cx="278130" cy="106615"/>
          </a:xfrm>
          <a:prstGeom prst="rect">
            <a:avLst/>
          </a:prstGeom>
          <a:solidFill>
            <a:srgbClr val="CCFF33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Ovaal 27"/>
          <p:cNvSpPr/>
          <p:nvPr/>
        </p:nvSpPr>
        <p:spPr>
          <a:xfrm>
            <a:off x="6445226" y="3296337"/>
            <a:ext cx="154307" cy="146620"/>
          </a:xfrm>
          <a:prstGeom prst="ellipse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Rechthoek 28"/>
          <p:cNvSpPr/>
          <p:nvPr/>
        </p:nvSpPr>
        <p:spPr>
          <a:xfrm rot="19820910">
            <a:off x="7056119" y="3514374"/>
            <a:ext cx="365084" cy="137691"/>
          </a:xfrm>
          <a:prstGeom prst="rect">
            <a:avLst/>
          </a:prstGeom>
          <a:pattFill prst="ltVert">
            <a:fgClr>
              <a:srgbClr val="00CC66"/>
            </a:fgClr>
            <a:bgClr>
              <a:schemeClr val="bg1"/>
            </a:bgClr>
          </a:pattFill>
          <a:ln>
            <a:noFill/>
          </a:ln>
          <a:scene3d>
            <a:camera prst="orthographicFront">
              <a:rot lat="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Rechthoek 29"/>
          <p:cNvSpPr/>
          <p:nvPr/>
        </p:nvSpPr>
        <p:spPr>
          <a:xfrm rot="19821820">
            <a:off x="7132318" y="3547056"/>
            <a:ext cx="212685" cy="106615"/>
          </a:xfrm>
          <a:prstGeom prst="rect">
            <a:avLst/>
          </a:prstGeom>
          <a:solidFill>
            <a:srgbClr val="CCFF33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1" name="Ovaal 30"/>
          <p:cNvSpPr/>
          <p:nvPr/>
        </p:nvSpPr>
        <p:spPr>
          <a:xfrm>
            <a:off x="7161507" y="3527975"/>
            <a:ext cx="154307" cy="146620"/>
          </a:xfrm>
          <a:prstGeom prst="ellipse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2" name="Rechthoek 31"/>
          <p:cNvSpPr/>
          <p:nvPr/>
        </p:nvSpPr>
        <p:spPr>
          <a:xfrm rot="19946354">
            <a:off x="7053679" y="3965025"/>
            <a:ext cx="94746" cy="86396"/>
          </a:xfrm>
          <a:prstGeom prst="rect">
            <a:avLst/>
          </a:prstGeom>
          <a:solidFill>
            <a:srgbClr val="CCFF33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Rechthoek 32"/>
          <p:cNvSpPr/>
          <p:nvPr/>
        </p:nvSpPr>
        <p:spPr>
          <a:xfrm rot="19946354">
            <a:off x="7507069" y="3716301"/>
            <a:ext cx="94746" cy="86396"/>
          </a:xfrm>
          <a:prstGeom prst="rect">
            <a:avLst/>
          </a:prstGeom>
          <a:solidFill>
            <a:srgbClr val="CCFF33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" name="Rechthoek 33"/>
          <p:cNvSpPr/>
          <p:nvPr/>
        </p:nvSpPr>
        <p:spPr>
          <a:xfrm rot="21124928">
            <a:off x="8192871" y="3458245"/>
            <a:ext cx="94746" cy="86396"/>
          </a:xfrm>
          <a:prstGeom prst="rect">
            <a:avLst/>
          </a:prstGeom>
          <a:solidFill>
            <a:srgbClr val="CCFF33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Ovaal 34"/>
          <p:cNvSpPr/>
          <p:nvPr/>
        </p:nvSpPr>
        <p:spPr>
          <a:xfrm>
            <a:off x="7023898" y="3934913"/>
            <a:ext cx="154307" cy="146620"/>
          </a:xfrm>
          <a:prstGeom prst="ellipse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Ovaal 35"/>
          <p:cNvSpPr/>
          <p:nvPr/>
        </p:nvSpPr>
        <p:spPr>
          <a:xfrm>
            <a:off x="7477288" y="3686189"/>
            <a:ext cx="154307" cy="146620"/>
          </a:xfrm>
          <a:prstGeom prst="ellipse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Ovaal 36"/>
          <p:cNvSpPr/>
          <p:nvPr/>
        </p:nvSpPr>
        <p:spPr>
          <a:xfrm>
            <a:off x="8163090" y="3423220"/>
            <a:ext cx="154307" cy="146620"/>
          </a:xfrm>
          <a:prstGeom prst="ellipse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Gelijkbenige driehoek 11"/>
          <p:cNvSpPr/>
          <p:nvPr/>
        </p:nvSpPr>
        <p:spPr>
          <a:xfrm rot="815433">
            <a:off x="1830562" y="3012829"/>
            <a:ext cx="473942" cy="97196"/>
          </a:xfrm>
          <a:prstGeom prst="triangle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Gelijkbenige driehoek 38"/>
          <p:cNvSpPr/>
          <p:nvPr/>
        </p:nvSpPr>
        <p:spPr>
          <a:xfrm rot="11804565">
            <a:off x="2273839" y="2644649"/>
            <a:ext cx="618040" cy="97196"/>
          </a:xfrm>
          <a:prstGeom prst="triangle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0" name="Gelijkbenige driehoek 39"/>
          <p:cNvSpPr/>
          <p:nvPr/>
        </p:nvSpPr>
        <p:spPr>
          <a:xfrm rot="11638507">
            <a:off x="3271688" y="2867874"/>
            <a:ext cx="204430" cy="97196"/>
          </a:xfrm>
          <a:prstGeom prst="triangle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1" name="Gelijkbenige driehoek 40"/>
          <p:cNvSpPr/>
          <p:nvPr/>
        </p:nvSpPr>
        <p:spPr>
          <a:xfrm rot="671104">
            <a:off x="3574918" y="3483871"/>
            <a:ext cx="1038712" cy="97196"/>
          </a:xfrm>
          <a:prstGeom prst="triangle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2" name="Gelijkbenige driehoek 41"/>
          <p:cNvSpPr/>
          <p:nvPr/>
        </p:nvSpPr>
        <p:spPr>
          <a:xfrm rot="10800000">
            <a:off x="4558664" y="3126854"/>
            <a:ext cx="154305" cy="97196"/>
          </a:xfrm>
          <a:prstGeom prst="triangle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3" name="Gelijkbenige driehoek 42"/>
          <p:cNvSpPr/>
          <p:nvPr/>
        </p:nvSpPr>
        <p:spPr>
          <a:xfrm rot="219481">
            <a:off x="4638421" y="3598611"/>
            <a:ext cx="485584" cy="97196"/>
          </a:xfrm>
          <a:prstGeom prst="triangle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4" name="Gelijkbenige driehoek 43"/>
          <p:cNvSpPr/>
          <p:nvPr/>
        </p:nvSpPr>
        <p:spPr>
          <a:xfrm rot="10800000">
            <a:off x="5143498" y="3146689"/>
            <a:ext cx="420140" cy="97196"/>
          </a:xfrm>
          <a:prstGeom prst="triangle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6" name="Gelijkbenige driehoek 45"/>
          <p:cNvSpPr/>
          <p:nvPr/>
        </p:nvSpPr>
        <p:spPr>
          <a:xfrm rot="10800000">
            <a:off x="5836920" y="3165036"/>
            <a:ext cx="488718" cy="97196"/>
          </a:xfrm>
          <a:prstGeom prst="triangle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Gelijkbenige driehoek 46"/>
          <p:cNvSpPr/>
          <p:nvPr/>
        </p:nvSpPr>
        <p:spPr>
          <a:xfrm rot="10800000">
            <a:off x="6680910" y="3148924"/>
            <a:ext cx="557749" cy="97196"/>
          </a:xfrm>
          <a:prstGeom prst="triangle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8" name="Gelijkbenige driehoek 47"/>
          <p:cNvSpPr/>
          <p:nvPr/>
        </p:nvSpPr>
        <p:spPr>
          <a:xfrm rot="19685590">
            <a:off x="7732893" y="3808704"/>
            <a:ext cx="137570" cy="97196"/>
          </a:xfrm>
          <a:prstGeom prst="triangle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Tekstvak 37"/>
          <p:cNvSpPr txBox="1"/>
          <p:nvPr/>
        </p:nvSpPr>
        <p:spPr>
          <a:xfrm>
            <a:off x="4558664" y="2793361"/>
            <a:ext cx="9980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 err="1" smtClean="0"/>
              <a:t>Bervoetstraat</a:t>
            </a:r>
            <a:endParaRPr lang="nl-BE" sz="1000" dirty="0"/>
          </a:p>
        </p:txBody>
      </p:sp>
      <p:sp>
        <p:nvSpPr>
          <p:cNvPr id="50" name="Tekstvak 49"/>
          <p:cNvSpPr txBox="1"/>
          <p:nvPr/>
        </p:nvSpPr>
        <p:spPr>
          <a:xfrm rot="16777350">
            <a:off x="386207" y="1693497"/>
            <a:ext cx="9980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 smtClean="0"/>
              <a:t>Begijnenstraat</a:t>
            </a:r>
            <a:endParaRPr lang="nl-BE" sz="1000" dirty="0"/>
          </a:p>
        </p:txBody>
      </p:sp>
      <p:sp>
        <p:nvSpPr>
          <p:cNvPr id="51" name="Tekstvak 50"/>
          <p:cNvSpPr txBox="1"/>
          <p:nvPr/>
        </p:nvSpPr>
        <p:spPr>
          <a:xfrm rot="18029280">
            <a:off x="7511474" y="2264243"/>
            <a:ext cx="998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 smtClean="0"/>
              <a:t>Maarschalk Gerardstraat</a:t>
            </a:r>
            <a:endParaRPr lang="nl-BE" sz="1000" dirty="0"/>
          </a:p>
        </p:txBody>
      </p:sp>
      <p:sp>
        <p:nvSpPr>
          <p:cNvPr id="52" name="Tekstvak 51"/>
          <p:cNvSpPr txBox="1"/>
          <p:nvPr/>
        </p:nvSpPr>
        <p:spPr>
          <a:xfrm rot="19677215">
            <a:off x="6632685" y="4254249"/>
            <a:ext cx="9980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 err="1" smtClean="0"/>
              <a:t>Terninckstraat</a:t>
            </a:r>
            <a:endParaRPr lang="nl-BE" sz="1000" dirty="0"/>
          </a:p>
        </p:txBody>
      </p:sp>
      <p:sp>
        <p:nvSpPr>
          <p:cNvPr id="49" name="Tekstvak 48"/>
          <p:cNvSpPr txBox="1"/>
          <p:nvPr/>
        </p:nvSpPr>
        <p:spPr>
          <a:xfrm rot="20909501">
            <a:off x="7997578" y="3542189"/>
            <a:ext cx="143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 smtClean="0"/>
              <a:t>Schermersstraat</a:t>
            </a:r>
            <a:endParaRPr lang="nl-BE" sz="1000" dirty="0"/>
          </a:p>
        </p:txBody>
      </p:sp>
      <p:cxnSp>
        <p:nvCxnSpPr>
          <p:cNvPr id="8" name="Rechte verbindingslijn met pijl 7"/>
          <p:cNvCxnSpPr/>
          <p:nvPr/>
        </p:nvCxnSpPr>
        <p:spPr>
          <a:xfrm>
            <a:off x="4671281" y="2639183"/>
            <a:ext cx="772815" cy="0"/>
          </a:xfrm>
          <a:prstGeom prst="straightConnector1">
            <a:avLst/>
          </a:prstGeom>
          <a:ln w="412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al 52"/>
          <p:cNvSpPr/>
          <p:nvPr/>
        </p:nvSpPr>
        <p:spPr>
          <a:xfrm>
            <a:off x="620754" y="4371313"/>
            <a:ext cx="154307" cy="146620"/>
          </a:xfrm>
          <a:prstGeom prst="ellipse">
            <a:avLst/>
          </a:prstGeom>
          <a:noFill/>
          <a:ln w="952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4" name="Ovaal 53"/>
          <p:cNvSpPr/>
          <p:nvPr/>
        </p:nvSpPr>
        <p:spPr>
          <a:xfrm>
            <a:off x="620753" y="4647498"/>
            <a:ext cx="154307" cy="146620"/>
          </a:xfrm>
          <a:prstGeom prst="ellipse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5" name="Rechthoek 54"/>
          <p:cNvSpPr/>
          <p:nvPr/>
        </p:nvSpPr>
        <p:spPr>
          <a:xfrm>
            <a:off x="591563" y="4930108"/>
            <a:ext cx="212685" cy="106615"/>
          </a:xfrm>
          <a:prstGeom prst="rect">
            <a:avLst/>
          </a:prstGeom>
          <a:solidFill>
            <a:srgbClr val="CCFF33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6" name="Rechthoek 55"/>
          <p:cNvSpPr/>
          <p:nvPr/>
        </p:nvSpPr>
        <p:spPr>
          <a:xfrm>
            <a:off x="591563" y="5166263"/>
            <a:ext cx="218908" cy="113065"/>
          </a:xfrm>
          <a:prstGeom prst="rect">
            <a:avLst/>
          </a:prstGeom>
          <a:pattFill prst="ltVert">
            <a:fgClr>
              <a:srgbClr val="00CC66"/>
            </a:fgClr>
            <a:bgClr>
              <a:schemeClr val="bg1"/>
            </a:bgClr>
          </a:pattFill>
          <a:ln>
            <a:noFill/>
          </a:ln>
          <a:scene3d>
            <a:camera prst="orthographicFront">
              <a:rot lat="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7" name="Rechthoek 56"/>
          <p:cNvSpPr/>
          <p:nvPr/>
        </p:nvSpPr>
        <p:spPr>
          <a:xfrm>
            <a:off x="591563" y="5408868"/>
            <a:ext cx="218908" cy="113065"/>
          </a:xfrm>
          <a:prstGeom prst="rect">
            <a:avLst/>
          </a:prstGeom>
          <a:pattFill prst="smGrid">
            <a:fgClr>
              <a:schemeClr val="accent5">
                <a:lumMod val="75000"/>
              </a:schemeClr>
            </a:fgClr>
            <a:bgClr>
              <a:schemeClr val="bg1"/>
            </a:bgClr>
          </a:patt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5" name="Rechthoek 44"/>
          <p:cNvSpPr/>
          <p:nvPr/>
        </p:nvSpPr>
        <p:spPr>
          <a:xfrm>
            <a:off x="591564" y="5652708"/>
            <a:ext cx="218908" cy="114300"/>
          </a:xfrm>
          <a:prstGeom prst="rect">
            <a:avLst/>
          </a:prstGeom>
          <a:pattFill prst="weave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1073517" y="4275346"/>
            <a:ext cx="1834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nl-BE" sz="1600" dirty="0">
                <a:cs typeface="Arial" charset="0"/>
              </a:rPr>
              <a:t>b</a:t>
            </a:r>
            <a:r>
              <a:rPr lang="nl-BE" sz="1600" dirty="0" smtClean="0">
                <a:cs typeface="Arial" charset="0"/>
              </a:rPr>
              <a:t>estaande bomen</a:t>
            </a:r>
            <a:endParaRPr lang="nl-BE" sz="1600" dirty="0">
              <a:cs typeface="Arial" charset="0"/>
            </a:endParaRPr>
          </a:p>
        </p:txBody>
      </p:sp>
      <p:sp>
        <p:nvSpPr>
          <p:cNvPr id="61" name="Text Box 2"/>
          <p:cNvSpPr txBox="1">
            <a:spLocks noChangeArrowheads="1"/>
          </p:cNvSpPr>
          <p:nvPr/>
        </p:nvSpPr>
        <p:spPr bwMode="auto">
          <a:xfrm>
            <a:off x="1082712" y="4551531"/>
            <a:ext cx="1834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nl-BE" sz="1600" dirty="0">
                <a:cs typeface="Arial" charset="0"/>
              </a:rPr>
              <a:t>n</a:t>
            </a:r>
            <a:r>
              <a:rPr lang="nl-BE" sz="1600" dirty="0" smtClean="0">
                <a:cs typeface="Arial" charset="0"/>
              </a:rPr>
              <a:t>ieuwe bomen</a:t>
            </a:r>
            <a:endParaRPr lang="nl-BE" sz="1600" dirty="0">
              <a:cs typeface="Arial" charset="0"/>
            </a:endParaRPr>
          </a:p>
        </p:txBody>
      </p:sp>
      <p:sp>
        <p:nvSpPr>
          <p:cNvPr id="62" name="Text Box 2"/>
          <p:cNvSpPr txBox="1">
            <a:spLocks noChangeArrowheads="1"/>
          </p:cNvSpPr>
          <p:nvPr/>
        </p:nvSpPr>
        <p:spPr bwMode="auto">
          <a:xfrm>
            <a:off x="1082712" y="4814138"/>
            <a:ext cx="1834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nl-BE" sz="1600" dirty="0">
                <a:cs typeface="Arial" charset="0"/>
              </a:rPr>
              <a:t>o</a:t>
            </a:r>
            <a:r>
              <a:rPr lang="nl-BE" sz="1600" dirty="0" smtClean="0">
                <a:cs typeface="Arial" charset="0"/>
              </a:rPr>
              <a:t>pen plantvakken</a:t>
            </a:r>
            <a:endParaRPr lang="nl-BE" sz="1600" dirty="0">
              <a:cs typeface="Arial" charset="0"/>
            </a:endParaRP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1092157" y="5053518"/>
            <a:ext cx="46368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nl-BE" sz="1600" dirty="0">
                <a:cs typeface="Arial" charset="0"/>
              </a:rPr>
              <a:t>z</a:t>
            </a:r>
            <a:r>
              <a:rPr lang="nl-BE" sz="1600" dirty="0" smtClean="0">
                <a:cs typeface="Arial" charset="0"/>
              </a:rPr>
              <a:t>one maatregelen </a:t>
            </a:r>
            <a:r>
              <a:rPr lang="nl-BE" sz="1600" dirty="0" err="1" smtClean="0">
                <a:cs typeface="Arial" charset="0"/>
              </a:rPr>
              <a:t>ifv</a:t>
            </a:r>
            <a:r>
              <a:rPr lang="nl-BE" sz="1600" dirty="0" smtClean="0">
                <a:cs typeface="Arial" charset="0"/>
              </a:rPr>
              <a:t> vergroening/waterinfiltratie </a:t>
            </a:r>
            <a:endParaRPr lang="nl-BE" sz="1600" dirty="0">
              <a:cs typeface="Arial" charset="0"/>
            </a:endParaRPr>
          </a:p>
        </p:txBody>
      </p:sp>
      <p:sp>
        <p:nvSpPr>
          <p:cNvPr id="64" name="Text Box 2"/>
          <p:cNvSpPr txBox="1">
            <a:spLocks noChangeArrowheads="1"/>
          </p:cNvSpPr>
          <p:nvPr/>
        </p:nvSpPr>
        <p:spPr bwMode="auto">
          <a:xfrm>
            <a:off x="1087712" y="5296123"/>
            <a:ext cx="1834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nl-BE" sz="1600" dirty="0" smtClean="0">
                <a:cs typeface="Arial" charset="0"/>
              </a:rPr>
              <a:t>laad en </a:t>
            </a:r>
            <a:r>
              <a:rPr lang="nl-BE" sz="1600" dirty="0" err="1" smtClean="0">
                <a:cs typeface="Arial" charset="0"/>
              </a:rPr>
              <a:t>loszone</a:t>
            </a:r>
            <a:endParaRPr lang="nl-BE" sz="1600" dirty="0">
              <a:cs typeface="Arial" charset="0"/>
            </a:endParaRPr>
          </a:p>
        </p:txBody>
      </p:sp>
      <p:sp>
        <p:nvSpPr>
          <p:cNvPr id="65" name="Text Box 2"/>
          <p:cNvSpPr txBox="1">
            <a:spLocks noChangeArrowheads="1"/>
          </p:cNvSpPr>
          <p:nvPr/>
        </p:nvSpPr>
        <p:spPr bwMode="auto">
          <a:xfrm>
            <a:off x="1079956" y="5540581"/>
            <a:ext cx="1834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nl-BE" sz="1600" dirty="0" smtClean="0">
                <a:cs typeface="Arial" charset="0"/>
              </a:rPr>
              <a:t>verkeersplateau</a:t>
            </a:r>
            <a:endParaRPr lang="nl-BE" sz="1600" dirty="0">
              <a:cs typeface="Arial" charset="0"/>
            </a:endParaRPr>
          </a:p>
        </p:txBody>
      </p:sp>
      <p:sp>
        <p:nvSpPr>
          <p:cNvPr id="66" name="Text Box 2"/>
          <p:cNvSpPr txBox="1">
            <a:spLocks noChangeArrowheads="1"/>
          </p:cNvSpPr>
          <p:nvPr/>
        </p:nvSpPr>
        <p:spPr bwMode="auto">
          <a:xfrm>
            <a:off x="7045963" y="4983324"/>
            <a:ext cx="174263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nl-BE" sz="1600" dirty="0" smtClean="0">
                <a:cs typeface="Arial" charset="0"/>
              </a:rPr>
              <a:t>parkeerbalans:</a:t>
            </a:r>
            <a:endParaRPr lang="nl-BE" sz="1600" dirty="0">
              <a:cs typeface="Arial" charset="0"/>
            </a:endParaRPr>
          </a:p>
          <a:p>
            <a:pPr marL="0" indent="0" eaLnBrk="1" hangingPunct="1">
              <a:spcBef>
                <a:spcPct val="50000"/>
              </a:spcBef>
            </a:pPr>
            <a:r>
              <a:rPr lang="nl-BE" sz="1600" dirty="0" smtClean="0">
                <a:cs typeface="Arial" charset="0"/>
              </a:rPr>
              <a:t>BT 4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nl-BE" sz="1600" dirty="0" smtClean="0">
                <a:cs typeface="Arial" charset="0"/>
              </a:rPr>
              <a:t>NT 0</a:t>
            </a:r>
          </a:p>
        </p:txBody>
      </p:sp>
    </p:spTree>
    <p:extLst>
      <p:ext uri="{BB962C8B-B14F-4D97-AF65-F5344CB8AC3E}">
        <p14:creationId xmlns:p14="http://schemas.microsoft.com/office/powerpoint/2010/main" val="70805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31369" y="1211698"/>
            <a:ext cx="852530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nl-BE" sz="2400" dirty="0" smtClean="0">
                <a:cs typeface="Arial" charset="0"/>
              </a:rPr>
              <a:t>inleiding</a:t>
            </a:r>
            <a:endParaRPr lang="nl-BE" sz="2400" dirty="0">
              <a:cs typeface="Arial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nl-BE" sz="2400" dirty="0" smtClean="0">
                <a:cs typeface="Arial" charset="0"/>
              </a:rPr>
              <a:t>analyse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nl-BE" sz="2400" dirty="0" smtClean="0">
                <a:cs typeface="Arial" charset="0"/>
              </a:rPr>
              <a:t>algemene randvoorwaarden</a:t>
            </a:r>
            <a:endParaRPr lang="nl-BE" sz="2400" dirty="0">
              <a:cs typeface="Arial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nl-BE" sz="2400" dirty="0" smtClean="0">
                <a:cs typeface="Arial" charset="0"/>
              </a:rPr>
              <a:t>mobiliteitsvoorwaarden</a:t>
            </a:r>
            <a:endParaRPr lang="nl-BE" sz="2400" dirty="0">
              <a:cs typeface="Arial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nl-BE" sz="2400" dirty="0" smtClean="0">
                <a:cs typeface="Arial" charset="0"/>
              </a:rPr>
              <a:t>concept</a:t>
            </a:r>
            <a:endParaRPr lang="nl-BE" sz="2400" dirty="0">
              <a:cs typeface="Arial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431800" y="0"/>
            <a:ext cx="8524876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4200" dirty="0" smtClean="0"/>
              <a:t>Inhoud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8158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Q:\SW\02_05_Ruimtelijke_ordening\02_05_06_Visies_Projecten\01_generieke_beleidsvisies\08_dorpen_metropool_wonen\8_Bouwcode_herziening\01_procesnota\foto-kaft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684" r="-74"/>
          <a:stretch/>
        </p:blipFill>
        <p:spPr bwMode="auto">
          <a:xfrm>
            <a:off x="0" y="0"/>
            <a:ext cx="9150761" cy="405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jdelijke aanduiding voor tekst 2"/>
          <p:cNvSpPr txBox="1">
            <a:spLocks/>
          </p:cNvSpPr>
          <p:nvPr/>
        </p:nvSpPr>
        <p:spPr bwMode="auto">
          <a:xfrm>
            <a:off x="0" y="4050333"/>
            <a:ext cx="9150761" cy="1763958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 typeface="Arial" charset="0"/>
              <a:buNone/>
              <a:defRPr/>
            </a:pPr>
            <a:r>
              <a:rPr lang="nl-NL" sz="4200" b="1" dirty="0" smtClean="0">
                <a:solidFill>
                  <a:srgbClr val="7094AA"/>
                </a:solidFill>
                <a:latin typeface="+mj-lt"/>
                <a:cs typeface="Calibri" pitchFamily="34" charset="0"/>
              </a:rPr>
              <a:t>Inleiding</a:t>
            </a:r>
            <a:endParaRPr lang="nl-NL" sz="2800" b="1" dirty="0" smtClean="0">
              <a:solidFill>
                <a:srgbClr val="7094AA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66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431799" y="0"/>
            <a:ext cx="852487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4200" dirty="0" smtClean="0"/>
              <a:t>Inleiding </a:t>
            </a:r>
            <a:r>
              <a:rPr lang="el-GR" sz="4200" dirty="0" smtClean="0"/>
              <a:t>Ι</a:t>
            </a:r>
            <a:r>
              <a:rPr lang="nl-BE" sz="4200" dirty="0" smtClean="0"/>
              <a:t> </a:t>
            </a:r>
            <a:r>
              <a:rPr lang="nl-BE" sz="3200" dirty="0" smtClean="0"/>
              <a:t>situering</a:t>
            </a:r>
            <a:r>
              <a:rPr lang="nl-BE" sz="4200" dirty="0" smtClean="0"/>
              <a:t>         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9" y="981073"/>
            <a:ext cx="7991015" cy="504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al 1"/>
          <p:cNvSpPr/>
          <p:nvPr/>
        </p:nvSpPr>
        <p:spPr>
          <a:xfrm rot="442214">
            <a:off x="3709757" y="2975998"/>
            <a:ext cx="1618604" cy="447723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257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431799" y="0"/>
            <a:ext cx="852487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4200" dirty="0" smtClean="0"/>
              <a:t>Inleiding </a:t>
            </a:r>
            <a:r>
              <a:rPr lang="el-GR" sz="4200" dirty="0" smtClean="0"/>
              <a:t>Ι</a:t>
            </a:r>
            <a:r>
              <a:rPr lang="nl-BE" sz="4200" dirty="0" smtClean="0"/>
              <a:t> </a:t>
            </a:r>
            <a:r>
              <a:rPr lang="nl-BE" sz="3200" dirty="0" smtClean="0"/>
              <a:t>situering</a:t>
            </a:r>
            <a:r>
              <a:rPr lang="nl-BE" sz="4200" dirty="0" smtClean="0"/>
              <a:t>                       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53" y="1084318"/>
            <a:ext cx="6128288" cy="2687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879" y="3360562"/>
            <a:ext cx="6141625" cy="2694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84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31369" y="1564123"/>
            <a:ext cx="852530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nl-BE" sz="2400" dirty="0" smtClean="0">
                <a:cs typeface="Arial" charset="0"/>
              </a:rPr>
              <a:t>De </a:t>
            </a:r>
            <a:r>
              <a:rPr lang="nl-BE" sz="2400" dirty="0" err="1" smtClean="0">
                <a:cs typeface="Arial" charset="0"/>
              </a:rPr>
              <a:t>Bervoetstraat</a:t>
            </a:r>
            <a:r>
              <a:rPr lang="nl-BE" sz="2400" dirty="0" smtClean="0">
                <a:cs typeface="Arial" charset="0"/>
              </a:rPr>
              <a:t> valt binnen het strategisch programma ‘wandelstad’ en zal heringericht worden in functie van de voetgangers als woonerf. Bij de </a:t>
            </a:r>
            <a:r>
              <a:rPr lang="nl-BE" sz="2400" dirty="0" err="1" smtClean="0">
                <a:cs typeface="Arial" charset="0"/>
              </a:rPr>
              <a:t>heraanleg</a:t>
            </a:r>
            <a:r>
              <a:rPr lang="nl-BE" sz="2400" dirty="0" smtClean="0">
                <a:cs typeface="Arial" charset="0"/>
              </a:rPr>
              <a:t> zal er ook maximaal ingezet worden op ontharding, vergroening en waterinfiltratie. Zo creëren we een aangename en veilige woon- en schoolomgeving.</a:t>
            </a:r>
            <a:endParaRPr lang="nl-BE" sz="2400" dirty="0">
              <a:cs typeface="Arial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431799" y="0"/>
            <a:ext cx="852487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4200" dirty="0" smtClean="0"/>
              <a:t>Inleiding </a:t>
            </a:r>
            <a:r>
              <a:rPr lang="el-GR" sz="4200" dirty="0" smtClean="0"/>
              <a:t>Ι</a:t>
            </a:r>
            <a:r>
              <a:rPr lang="nl-BE" sz="4200" dirty="0" smtClean="0"/>
              <a:t> </a:t>
            </a:r>
            <a:r>
              <a:rPr lang="nl-BE" sz="3200" dirty="0" smtClean="0"/>
              <a:t>ambitie</a:t>
            </a:r>
            <a:endParaRPr lang="nl-BE" sz="4200" dirty="0" smtClean="0"/>
          </a:p>
        </p:txBody>
      </p:sp>
    </p:spTree>
    <p:extLst>
      <p:ext uri="{BB962C8B-B14F-4D97-AF65-F5344CB8AC3E}">
        <p14:creationId xmlns:p14="http://schemas.microsoft.com/office/powerpoint/2010/main" val="189929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560388" y="1562101"/>
            <a:ext cx="8396287" cy="437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endParaRPr lang="nl-BE" sz="2400" dirty="0">
              <a:cs typeface="Arial" charset="0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endParaRPr lang="nl-BE" sz="2400" dirty="0" smtClean="0">
              <a:cs typeface="Arial" charset="0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endParaRPr lang="nl-BE" sz="2400" dirty="0" smtClean="0">
              <a:cs typeface="Arial" charset="0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endParaRPr lang="nl-BE" sz="2400" dirty="0" smtClean="0">
              <a:cs typeface="Arial" charset="0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endParaRPr lang="nl-BE" sz="2400" dirty="0" smtClean="0">
              <a:cs typeface="Arial" charset="0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endParaRPr lang="nl-BE" sz="2400" dirty="0" smtClean="0">
              <a:cs typeface="Arial" charset="0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endParaRPr lang="nl-BE" sz="2400" dirty="0" smtClean="0">
              <a:cs typeface="Arial" charset="0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endParaRPr lang="nl-BE" sz="2400" dirty="0" smtClean="0">
              <a:cs typeface="Arial" charset="0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nl-BE" sz="2400" dirty="0" smtClean="0">
                <a:cs typeface="Arial" charset="0"/>
              </a:rPr>
              <a:t>	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endParaRPr lang="nl-BE" sz="2400" dirty="0" smtClean="0">
              <a:cs typeface="Arial" charset="0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nl-BE" sz="2400" dirty="0" smtClean="0">
                <a:cs typeface="Arial" charset="0"/>
              </a:rPr>
              <a:t>gepland uitvoeringjaar: 2022</a:t>
            </a:r>
            <a:endParaRPr lang="nl-BE" sz="2400" dirty="0">
              <a:cs typeface="Arial" charset="0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7516675" y="3372063"/>
            <a:ext cx="1440000" cy="6840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1600"/>
              <a:t>Uitvoering</a:t>
            </a:r>
            <a:endParaRPr lang="nl-NL" sz="1600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4276675" y="2396204"/>
            <a:ext cx="2160000" cy="648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1600" dirty="0"/>
              <a:t>Bouwvergunning</a:t>
            </a:r>
            <a:endParaRPr lang="nl-NL" sz="1600" dirty="0"/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3196675" y="3372506"/>
            <a:ext cx="1440000" cy="6840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1600" dirty="0"/>
              <a:t>Definitief</a:t>
            </a:r>
          </a:p>
          <a:p>
            <a:pPr algn="ctr"/>
            <a:r>
              <a:rPr lang="nl-BE" sz="1600" dirty="0"/>
              <a:t>ontwerp</a:t>
            </a:r>
            <a:endParaRPr lang="nl-NL" sz="1600" dirty="0"/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4636675" y="3372063"/>
            <a:ext cx="1440000" cy="6840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1500" dirty="0" err="1"/>
              <a:t>Aanbestedings</a:t>
            </a:r>
            <a:r>
              <a:rPr lang="nl-BE" sz="1500" dirty="0"/>
              <a:t>-</a:t>
            </a:r>
          </a:p>
          <a:p>
            <a:pPr algn="ctr"/>
            <a:r>
              <a:rPr lang="nl-BE" sz="1500" dirty="0"/>
              <a:t>dossier</a:t>
            </a:r>
            <a:endParaRPr lang="nl-NL" sz="1500" dirty="0"/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6076675" y="3372063"/>
            <a:ext cx="1440000" cy="6840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1600"/>
              <a:t>Gunning</a:t>
            </a:r>
            <a:endParaRPr lang="nl-NL" sz="1600"/>
          </a:p>
        </p:txBody>
      </p:sp>
      <p:sp>
        <p:nvSpPr>
          <p:cNvPr id="25" name="Rechthoek 24"/>
          <p:cNvSpPr/>
          <p:nvPr/>
        </p:nvSpPr>
        <p:spPr>
          <a:xfrm>
            <a:off x="-434975" y="3390900"/>
            <a:ext cx="1418961" cy="674688"/>
          </a:xfrm>
          <a:prstGeom prst="rect">
            <a:avLst/>
          </a:prstGeom>
          <a:noFill/>
          <a:ln w="1079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nl-BE"/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756675" y="3372506"/>
            <a:ext cx="1440000" cy="684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1600" dirty="0"/>
              <a:t>Voor-</a:t>
            </a:r>
          </a:p>
          <a:p>
            <a:pPr algn="ctr"/>
            <a:r>
              <a:rPr lang="nl-BE" sz="1600" dirty="0"/>
              <a:t>ontwerp</a:t>
            </a:r>
            <a:endParaRPr lang="nl-NL" sz="1600" dirty="0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316675" y="3372506"/>
            <a:ext cx="1440000" cy="684000"/>
          </a:xfrm>
          <a:prstGeom prst="rect">
            <a:avLst/>
          </a:prstGeom>
          <a:solidFill>
            <a:srgbClr val="FF0000">
              <a:alpha val="79999"/>
            </a:srgbClr>
          </a:solidFill>
          <a:ln w="762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1600" dirty="0">
                <a:solidFill>
                  <a:schemeClr val="bg1"/>
                </a:solidFill>
              </a:rPr>
              <a:t>Projectdefinitie</a:t>
            </a:r>
          </a:p>
          <a:p>
            <a:pPr algn="ctr"/>
            <a:r>
              <a:rPr lang="nl-BE" sz="1600" dirty="0">
                <a:solidFill>
                  <a:schemeClr val="bg1"/>
                </a:solidFill>
              </a:rPr>
              <a:t>&amp; Concept</a:t>
            </a: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 bwMode="auto">
          <a:xfrm>
            <a:off x="431799" y="0"/>
            <a:ext cx="852487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4200" dirty="0" smtClean="0"/>
              <a:t>Inleiding </a:t>
            </a:r>
            <a:r>
              <a:rPr lang="el-GR" sz="4200" dirty="0" smtClean="0"/>
              <a:t>Ι</a:t>
            </a:r>
            <a:r>
              <a:rPr lang="nl-BE" sz="4200" dirty="0" smtClean="0"/>
              <a:t> </a:t>
            </a:r>
            <a:r>
              <a:rPr lang="nl-BE" sz="3200" dirty="0" smtClean="0"/>
              <a:t>proces</a:t>
            </a:r>
            <a:endParaRPr lang="nl-BE" sz="4200" dirty="0" smtClean="0"/>
          </a:p>
        </p:txBody>
      </p:sp>
    </p:spTree>
    <p:extLst>
      <p:ext uri="{BB962C8B-B14F-4D97-AF65-F5344CB8AC3E}">
        <p14:creationId xmlns:p14="http://schemas.microsoft.com/office/powerpoint/2010/main" val="280320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Q:\SW\02_05_Ruimtelijke_ordening\02_05_06_Visies_Projecten\01_generieke_beleidsvisies\08_dorpen_metropool_wonen\8_Bouwcode_herziening\01_procesnota\foto-kaft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684" r="-74"/>
          <a:stretch/>
        </p:blipFill>
        <p:spPr bwMode="auto">
          <a:xfrm>
            <a:off x="0" y="0"/>
            <a:ext cx="9150761" cy="405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tekst 2"/>
          <p:cNvSpPr txBox="1">
            <a:spLocks/>
          </p:cNvSpPr>
          <p:nvPr/>
        </p:nvSpPr>
        <p:spPr bwMode="auto">
          <a:xfrm>
            <a:off x="0" y="4050333"/>
            <a:ext cx="9150761" cy="1763958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 typeface="Arial" charset="0"/>
              <a:buNone/>
              <a:defRPr/>
            </a:pPr>
            <a:r>
              <a:rPr lang="nl-NL" sz="4200" b="1" dirty="0" smtClean="0">
                <a:solidFill>
                  <a:srgbClr val="7094AA"/>
                </a:solidFill>
                <a:latin typeface="+mj-lt"/>
                <a:cs typeface="Calibri" pitchFamily="34" charset="0"/>
              </a:rPr>
              <a:t>Analyse</a:t>
            </a:r>
            <a:endParaRPr lang="nl-NL" sz="2800" b="1" dirty="0" smtClean="0">
              <a:solidFill>
                <a:srgbClr val="7094AA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11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431799" y="0"/>
            <a:ext cx="852487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4200" dirty="0" smtClean="0"/>
              <a:t>Analyse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9" y="4032045"/>
            <a:ext cx="8524875" cy="192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31369" y="1262459"/>
            <a:ext cx="852530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nl-BE" sz="2400" dirty="0" err="1">
                <a:cs typeface="Arial" charset="0"/>
              </a:rPr>
              <a:t>s</a:t>
            </a:r>
            <a:r>
              <a:rPr lang="nl-BE" sz="2400" dirty="0" err="1" smtClean="0">
                <a:cs typeface="Arial" charset="0"/>
              </a:rPr>
              <a:t>choolstraat</a:t>
            </a:r>
            <a:endParaRPr lang="nl-BE" sz="2400" dirty="0" smtClean="0">
              <a:cs typeface="Arial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nl-BE" sz="2400" dirty="0">
                <a:cs typeface="Arial" charset="0"/>
              </a:rPr>
              <a:t>v</a:t>
            </a:r>
            <a:r>
              <a:rPr lang="nl-BE" sz="2400" dirty="0" smtClean="0">
                <a:cs typeface="Arial" charset="0"/>
              </a:rPr>
              <a:t>ier te behouden bomen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nl-BE" sz="2400" dirty="0" smtClean="0">
                <a:cs typeface="Arial" charset="0"/>
              </a:rPr>
              <a:t>enkelrichting: Schermersstraat naar Begijnenstraat</a:t>
            </a:r>
            <a:endParaRPr lang="nl-BE" sz="2400" dirty="0">
              <a:cs typeface="Arial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nl-BE" sz="2400" dirty="0" smtClean="0">
                <a:cs typeface="Arial" charset="0"/>
              </a:rPr>
              <a:t>parkeren toegelaten aan oneven zijde</a:t>
            </a:r>
            <a:endParaRPr lang="nl-BE" sz="2400" dirty="0">
              <a:cs typeface="Arial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nl-BE" sz="2400" dirty="0">
                <a:cs typeface="Arial" charset="0"/>
              </a:rPr>
              <a:t>l</a:t>
            </a:r>
            <a:r>
              <a:rPr lang="nl-BE" sz="2400" dirty="0" smtClean="0">
                <a:cs typeface="Arial" charset="0"/>
              </a:rPr>
              <a:t>aad en </a:t>
            </a:r>
            <a:r>
              <a:rPr lang="nl-BE" sz="2400" dirty="0" err="1">
                <a:cs typeface="Arial" charset="0"/>
              </a:rPr>
              <a:t>l</a:t>
            </a:r>
            <a:r>
              <a:rPr lang="nl-BE" sz="2400" dirty="0" err="1" smtClean="0">
                <a:cs typeface="Arial" charset="0"/>
              </a:rPr>
              <a:t>oszone</a:t>
            </a:r>
            <a:r>
              <a:rPr lang="nl-BE" sz="2400" dirty="0" smtClean="0">
                <a:cs typeface="Arial" charset="0"/>
              </a:rPr>
              <a:t> tegenover huisnummer 18-22</a:t>
            </a:r>
            <a:endParaRPr lang="nl-BE" sz="2400" dirty="0"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 rot="17477033">
            <a:off x="2871888" y="4324724"/>
            <a:ext cx="12144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nl-BE" sz="1200" dirty="0" smtClean="0">
                <a:solidFill>
                  <a:srgbClr val="00B0F0"/>
                </a:solidFill>
                <a:cs typeface="Arial" charset="0"/>
              </a:rPr>
              <a:t>Sint-</a:t>
            </a:r>
            <a:r>
              <a:rPr lang="nl-BE" sz="1200" dirty="0" err="1" smtClean="0">
                <a:solidFill>
                  <a:srgbClr val="00B0F0"/>
                </a:solidFill>
                <a:cs typeface="Arial" charset="0"/>
              </a:rPr>
              <a:t>Lutgardis</a:t>
            </a:r>
            <a:endParaRPr lang="nl-BE" sz="1200" dirty="0">
              <a:solidFill>
                <a:srgbClr val="00B0F0"/>
              </a:solidFill>
              <a:cs typeface="Arial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 rot="17553409">
            <a:off x="4144641" y="4595632"/>
            <a:ext cx="847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nl-BE" sz="1200" dirty="0" smtClean="0">
                <a:solidFill>
                  <a:srgbClr val="00B0F0"/>
                </a:solidFill>
                <a:cs typeface="Arial" charset="0"/>
              </a:rPr>
              <a:t>Musica</a:t>
            </a:r>
          </a:p>
        </p:txBody>
      </p:sp>
    </p:spTree>
    <p:extLst>
      <p:ext uri="{BB962C8B-B14F-4D97-AF65-F5344CB8AC3E}">
        <p14:creationId xmlns:p14="http://schemas.microsoft.com/office/powerpoint/2010/main" val="180288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/O&amp;U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pattFill prst="weave">
          <a:fgClr>
            <a:schemeClr val="tx1">
              <a:lumMod val="50000"/>
              <a:lumOff val="50000"/>
            </a:schemeClr>
          </a:fgClr>
          <a:bgClr>
            <a:schemeClr val="bg1"/>
          </a:bgClr>
        </a:patt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2237</TotalTime>
  <Words>244</Words>
  <Application>Microsoft Office PowerPoint</Application>
  <PresentationFormat>Diavoorstelling (4:3)</PresentationFormat>
  <Paragraphs>94</Paragraphs>
  <Slides>18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SW/O&amp;U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Digipolis Antwerpen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ob32325</dc:creator>
  <cp:lastModifiedBy>Mike Rincheval</cp:lastModifiedBy>
  <cp:revision>146</cp:revision>
  <cp:lastPrinted>2021-10-27T11:50:46Z</cp:lastPrinted>
  <dcterms:created xsi:type="dcterms:W3CDTF">2013-09-30T07:40:02Z</dcterms:created>
  <dcterms:modified xsi:type="dcterms:W3CDTF">2022-03-25T09:37:09Z</dcterms:modified>
</cp:coreProperties>
</file>